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87" r:id="rId2"/>
  </p:sldIdLst>
  <p:sldSz cx="6858000" cy="9906000" type="A4"/>
  <p:notesSz cx="6797675" cy="9926638"/>
  <p:defaultTextStyle>
    <a:defPPr>
      <a:defRPr lang="en-US"/>
    </a:defPPr>
    <a:lvl1pPr marL="0" algn="l" defTabSz="45718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7" algn="l" defTabSz="45718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3" algn="l" defTabSz="45718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0" algn="l" defTabSz="45718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47" algn="l" defTabSz="45718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33" algn="l" defTabSz="45718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20" algn="l" defTabSz="45718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07" algn="l" defTabSz="45718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94" algn="l" defTabSz="45718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8B7"/>
    <a:srgbClr val="FED334"/>
    <a:srgbClr val="FFB633"/>
    <a:srgbClr val="183668"/>
    <a:srgbClr val="0070C0"/>
    <a:srgbClr val="66FF33"/>
    <a:srgbClr val="99FF66"/>
    <a:srgbClr val="FFF2CC"/>
    <a:srgbClr val="FFFF99"/>
    <a:srgbClr val="F89C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1" autoAdjust="0"/>
    <p:restoredTop sz="90945" autoAdjust="0"/>
  </p:normalViewPr>
  <p:slideViewPr>
    <p:cSldViewPr snapToGrid="0">
      <p:cViewPr varScale="1">
        <p:scale>
          <a:sx n="76" d="100"/>
          <a:sy n="76" d="100"/>
        </p:scale>
        <p:origin x="30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479015A3-B4FF-4A80-9680-09C651F3003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" y="5"/>
            <a:ext cx="2945406" cy="497333"/>
          </a:xfrm>
          <a:prstGeom prst="rect">
            <a:avLst/>
          </a:prstGeom>
        </p:spPr>
        <p:txBody>
          <a:bodyPr vert="horz" lIns="88158" tIns="44078" rIns="88158" bIns="4407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30CDF5F-5851-4F23-AC7D-3C216D510A6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750" y="5"/>
            <a:ext cx="2945405" cy="497333"/>
          </a:xfrm>
          <a:prstGeom prst="rect">
            <a:avLst/>
          </a:prstGeom>
        </p:spPr>
        <p:txBody>
          <a:bodyPr vert="horz" lIns="88158" tIns="44078" rIns="88158" bIns="44078" rtlCol="0"/>
          <a:lstStyle>
            <a:lvl1pPr algn="r">
              <a:defRPr sz="1200"/>
            </a:lvl1pPr>
          </a:lstStyle>
          <a:p>
            <a:fld id="{4BBDDCA4-98E7-4E99-81AE-8CD1708F6827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DC5BBD7-61B2-4ACB-86F2-4120CD8AF2D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3" y="9429309"/>
            <a:ext cx="2945406" cy="497333"/>
          </a:xfrm>
          <a:prstGeom prst="rect">
            <a:avLst/>
          </a:prstGeom>
        </p:spPr>
        <p:txBody>
          <a:bodyPr vert="horz" lIns="88158" tIns="44078" rIns="88158" bIns="4407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8C4609E-BE1D-4F24-A2E3-4830C17B27F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750" y="9429309"/>
            <a:ext cx="2945405" cy="497333"/>
          </a:xfrm>
          <a:prstGeom prst="rect">
            <a:avLst/>
          </a:prstGeom>
        </p:spPr>
        <p:txBody>
          <a:bodyPr vert="horz" lIns="88158" tIns="44078" rIns="88158" bIns="44078" rtlCol="0" anchor="b"/>
          <a:lstStyle>
            <a:lvl1pPr algn="r">
              <a:defRPr sz="1200"/>
            </a:lvl1pPr>
          </a:lstStyle>
          <a:p>
            <a:fld id="{B61F9C41-A6D5-4F56-A93F-6DA628A8A2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405849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5"/>
            <a:ext cx="2945406" cy="497333"/>
          </a:xfrm>
          <a:prstGeom prst="rect">
            <a:avLst/>
          </a:prstGeom>
        </p:spPr>
        <p:txBody>
          <a:bodyPr vert="horz" lIns="88158" tIns="44078" rIns="88158" bIns="4407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750" y="5"/>
            <a:ext cx="2945405" cy="497333"/>
          </a:xfrm>
          <a:prstGeom prst="rect">
            <a:avLst/>
          </a:prstGeom>
        </p:spPr>
        <p:txBody>
          <a:bodyPr vert="horz" lIns="88158" tIns="44078" rIns="88158" bIns="44078" rtlCol="0"/>
          <a:lstStyle>
            <a:lvl1pPr algn="r">
              <a:defRPr sz="1200"/>
            </a:lvl1pPr>
          </a:lstStyle>
          <a:p>
            <a:fld id="{94DD3932-DF14-47A0-9EC7-BC7106A2436F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1241425"/>
            <a:ext cx="2316163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58" tIns="44078" rIns="88158" bIns="4407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27" y="4777782"/>
            <a:ext cx="5438140" cy="3907834"/>
          </a:xfrm>
          <a:prstGeom prst="rect">
            <a:avLst/>
          </a:prstGeom>
        </p:spPr>
        <p:txBody>
          <a:bodyPr vert="horz" lIns="88158" tIns="44078" rIns="88158" bIns="4407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29309"/>
            <a:ext cx="2945406" cy="497333"/>
          </a:xfrm>
          <a:prstGeom prst="rect">
            <a:avLst/>
          </a:prstGeom>
        </p:spPr>
        <p:txBody>
          <a:bodyPr vert="horz" lIns="88158" tIns="44078" rIns="88158" bIns="4407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750" y="9429309"/>
            <a:ext cx="2945405" cy="497333"/>
          </a:xfrm>
          <a:prstGeom prst="rect">
            <a:avLst/>
          </a:prstGeom>
        </p:spPr>
        <p:txBody>
          <a:bodyPr vert="horz" lIns="88158" tIns="44078" rIns="88158" bIns="44078" rtlCol="0" anchor="b"/>
          <a:lstStyle>
            <a:lvl1pPr algn="r">
              <a:defRPr sz="1200"/>
            </a:lvl1pPr>
          </a:lstStyle>
          <a:p>
            <a:fld id="{48BD0609-7C3D-4D76-B3E4-077263B3F4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420516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2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19" algn="l" defTabSz="9142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39" algn="l" defTabSz="9142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359" algn="l" defTabSz="9142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477" algn="l" defTabSz="9142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596" algn="l" defTabSz="9142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716" algn="l" defTabSz="9142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836" algn="l" defTabSz="9142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956" algn="l" defTabSz="9142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5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6" indent="0" algn="ctr">
              <a:buNone/>
              <a:defRPr sz="1500"/>
            </a:lvl2pPr>
            <a:lvl3pPr marL="685773" indent="0" algn="ctr">
              <a:buNone/>
              <a:defRPr sz="1350"/>
            </a:lvl3pPr>
            <a:lvl4pPr marL="1028659" indent="0" algn="ctr">
              <a:buNone/>
              <a:defRPr sz="1200"/>
            </a:lvl4pPr>
            <a:lvl5pPr marL="1371546" indent="0" algn="ctr">
              <a:buNone/>
              <a:defRPr sz="1200"/>
            </a:lvl5pPr>
            <a:lvl6pPr marL="1714431" indent="0" algn="ctr">
              <a:buNone/>
              <a:defRPr sz="1200"/>
            </a:lvl6pPr>
            <a:lvl7pPr marL="2057317" indent="0" algn="ctr">
              <a:buNone/>
              <a:defRPr sz="1200"/>
            </a:lvl7pPr>
            <a:lvl8pPr marL="2400204" indent="0" algn="ctr">
              <a:buNone/>
              <a:defRPr sz="1200"/>
            </a:lvl8pPr>
            <a:lvl9pPr marL="274309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A51FF-E62C-45EB-8E08-CC4461893C11}" type="datetime1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E922-9DE3-4A8D-88D2-51543F70CA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4881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58289-EA2B-49ED-B7C9-E7BA93A024A3}" type="datetime1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E922-9DE3-4A8D-88D2-51543F70CA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894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6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6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101A9-5FE1-4A15-81A2-29F0BE4D263D}" type="datetime1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E922-9DE3-4A8D-88D2-51543F70CA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306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46985-B4F5-42BC-A499-18D91EE6A574}" type="datetime1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E922-9DE3-4A8D-88D2-51543F70CA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5495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20" y="2469626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20" y="6629227"/>
            <a:ext cx="5915025" cy="2166938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7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5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4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1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0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9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1DF09-2A9E-4ABE-8B0F-25903F5DE27C}" type="datetime1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E922-9DE3-4A8D-88D2-51543F70CA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334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0D8F5-320E-4B9C-958D-3C3CB704EBF5}" type="datetime1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E922-9DE3-4A8D-88D2-51543F70CA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3112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6" y="527406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51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6" indent="0">
              <a:buNone/>
              <a:defRPr sz="1500" b="1"/>
            </a:lvl2pPr>
            <a:lvl3pPr marL="685773" indent="0">
              <a:buNone/>
              <a:defRPr sz="1350" b="1"/>
            </a:lvl3pPr>
            <a:lvl4pPr marL="1028659" indent="0">
              <a:buNone/>
              <a:defRPr sz="1200" b="1"/>
            </a:lvl4pPr>
            <a:lvl5pPr marL="1371546" indent="0">
              <a:buNone/>
              <a:defRPr sz="1200" b="1"/>
            </a:lvl5pPr>
            <a:lvl6pPr marL="1714431" indent="0">
              <a:buNone/>
              <a:defRPr sz="1200" b="1"/>
            </a:lvl6pPr>
            <a:lvl7pPr marL="2057317" indent="0">
              <a:buNone/>
              <a:defRPr sz="1200" b="1"/>
            </a:lvl7pPr>
            <a:lvl8pPr marL="2400204" indent="0">
              <a:buNone/>
              <a:defRPr sz="1200" b="1"/>
            </a:lvl8pPr>
            <a:lvl9pPr marL="274309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4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8" y="2428351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6" indent="0">
              <a:buNone/>
              <a:defRPr sz="1500" b="1"/>
            </a:lvl2pPr>
            <a:lvl3pPr marL="685773" indent="0">
              <a:buNone/>
              <a:defRPr sz="1350" b="1"/>
            </a:lvl3pPr>
            <a:lvl4pPr marL="1028659" indent="0">
              <a:buNone/>
              <a:defRPr sz="1200" b="1"/>
            </a:lvl4pPr>
            <a:lvl5pPr marL="1371546" indent="0">
              <a:buNone/>
              <a:defRPr sz="1200" b="1"/>
            </a:lvl5pPr>
            <a:lvl6pPr marL="1714431" indent="0">
              <a:buNone/>
              <a:defRPr sz="1200" b="1"/>
            </a:lvl6pPr>
            <a:lvl7pPr marL="2057317" indent="0">
              <a:buNone/>
              <a:defRPr sz="1200" b="1"/>
            </a:lvl7pPr>
            <a:lvl8pPr marL="2400204" indent="0">
              <a:buNone/>
              <a:defRPr sz="1200" b="1"/>
            </a:lvl8pPr>
            <a:lvl9pPr marL="274309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8" y="3618444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24C74-E8AE-4256-A1D6-08EEDDBCCC3F}" type="datetime1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E922-9DE3-4A8D-88D2-51543F70CA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6208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4229-E769-4C1E-B7AE-E635419A14E2}" type="datetime1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E922-9DE3-4A8D-88D2-51543F70CA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0171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83454-929D-45E2-AAFE-4907F699A56D}" type="datetime1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E922-9DE3-4A8D-88D2-51543F70CA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4473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8" y="1426285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1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3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86" indent="0">
              <a:buNone/>
              <a:defRPr sz="1050"/>
            </a:lvl2pPr>
            <a:lvl3pPr marL="685773" indent="0">
              <a:buNone/>
              <a:defRPr sz="900"/>
            </a:lvl3pPr>
            <a:lvl4pPr marL="1028659" indent="0">
              <a:buNone/>
              <a:defRPr sz="750"/>
            </a:lvl4pPr>
            <a:lvl5pPr marL="1371546" indent="0">
              <a:buNone/>
              <a:defRPr sz="750"/>
            </a:lvl5pPr>
            <a:lvl6pPr marL="1714431" indent="0">
              <a:buNone/>
              <a:defRPr sz="750"/>
            </a:lvl6pPr>
            <a:lvl7pPr marL="2057317" indent="0">
              <a:buNone/>
              <a:defRPr sz="750"/>
            </a:lvl7pPr>
            <a:lvl8pPr marL="2400204" indent="0">
              <a:buNone/>
              <a:defRPr sz="750"/>
            </a:lvl8pPr>
            <a:lvl9pPr marL="274309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B160-5BBC-4C91-965B-4D314AE65E00}" type="datetime1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E922-9DE3-4A8D-88D2-51543F70CA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843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8" y="1426285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86" indent="0">
              <a:buNone/>
              <a:defRPr sz="2101"/>
            </a:lvl2pPr>
            <a:lvl3pPr marL="685773" indent="0">
              <a:buNone/>
              <a:defRPr sz="1800"/>
            </a:lvl3pPr>
            <a:lvl4pPr marL="1028659" indent="0">
              <a:buNone/>
              <a:defRPr sz="1500"/>
            </a:lvl4pPr>
            <a:lvl5pPr marL="1371546" indent="0">
              <a:buNone/>
              <a:defRPr sz="1500"/>
            </a:lvl5pPr>
            <a:lvl6pPr marL="1714431" indent="0">
              <a:buNone/>
              <a:defRPr sz="1500"/>
            </a:lvl6pPr>
            <a:lvl7pPr marL="2057317" indent="0">
              <a:buNone/>
              <a:defRPr sz="1500"/>
            </a:lvl7pPr>
            <a:lvl8pPr marL="2400204" indent="0">
              <a:buNone/>
              <a:defRPr sz="1500"/>
            </a:lvl8pPr>
            <a:lvl9pPr marL="274309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3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86" indent="0">
              <a:buNone/>
              <a:defRPr sz="1050"/>
            </a:lvl2pPr>
            <a:lvl3pPr marL="685773" indent="0">
              <a:buNone/>
              <a:defRPr sz="900"/>
            </a:lvl3pPr>
            <a:lvl4pPr marL="1028659" indent="0">
              <a:buNone/>
              <a:defRPr sz="750"/>
            </a:lvl4pPr>
            <a:lvl5pPr marL="1371546" indent="0">
              <a:buNone/>
              <a:defRPr sz="750"/>
            </a:lvl5pPr>
            <a:lvl6pPr marL="1714431" indent="0">
              <a:buNone/>
              <a:defRPr sz="750"/>
            </a:lvl6pPr>
            <a:lvl7pPr marL="2057317" indent="0">
              <a:buNone/>
              <a:defRPr sz="750"/>
            </a:lvl7pPr>
            <a:lvl8pPr marL="2400204" indent="0">
              <a:buNone/>
              <a:defRPr sz="750"/>
            </a:lvl8pPr>
            <a:lvl9pPr marL="274309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0960C-B20C-41F9-ABAE-B4B5393060D4}" type="datetime1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E922-9DE3-4A8D-88D2-51543F70CA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7965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91" y="527406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91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6CBF7-09B8-42CD-9321-18DC9B8580BB}" type="datetime1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6" y="9181397"/>
            <a:ext cx="2314575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CE922-9DE3-4A8D-88D2-51543F70CA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930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l" defTabSz="685773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3" indent="-171443" algn="l" defTabSz="68577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1" kern="1200">
          <a:solidFill>
            <a:schemeClr val="tx1"/>
          </a:solidFill>
          <a:latin typeface="+mn-lt"/>
          <a:ea typeface="+mn-ea"/>
          <a:cs typeface="+mn-cs"/>
        </a:defRPr>
      </a:lvl1pPr>
      <a:lvl2pPr marL="514329" indent="-171443" algn="l" defTabSz="68577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16" indent="-171443" algn="l" defTabSz="68577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02" indent="-171443" algn="l" defTabSz="68577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89" indent="-171443" algn="l" defTabSz="68577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75" indent="-171443" algn="l" defTabSz="68577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61" indent="-171443" algn="l" defTabSz="68577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47" indent="-171443" algn="l" defTabSz="68577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33" indent="-171443" algn="l" defTabSz="68577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7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6" algn="l" defTabSz="68577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73" algn="l" defTabSz="68577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59" algn="l" defTabSz="68577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46" algn="l" defTabSz="68577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31" algn="l" defTabSz="68577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17" algn="l" defTabSz="68577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04" algn="l" defTabSz="68577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90" algn="l" defTabSz="68577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3D61C2BF-E4DF-8086-22D6-5217B487DB3F}"/>
              </a:ext>
            </a:extLst>
          </p:cNvPr>
          <p:cNvSpPr/>
          <p:nvPr/>
        </p:nvSpPr>
        <p:spPr>
          <a:xfrm>
            <a:off x="124271" y="1896132"/>
            <a:ext cx="6631704" cy="997732"/>
          </a:xfrm>
          <a:prstGeom prst="rect">
            <a:avLst/>
          </a:prstGeom>
          <a:solidFill>
            <a:schemeClr val="accent1">
              <a:lumMod val="20000"/>
              <a:lumOff val="80000"/>
              <a:alpha val="62000"/>
            </a:schemeClr>
          </a:solidFill>
          <a:ln/>
          <a:effectLst>
            <a:softEdge rad="31750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tIns="108000" bIns="0" rtlCol="0" anchor="t"/>
          <a:lstStyle/>
          <a:p>
            <a:pPr algn="ctr">
              <a:spcBef>
                <a:spcPts val="600"/>
              </a:spcBef>
            </a:pPr>
            <a:endParaRPr kumimoji="1"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64" name="図 63">
            <a:extLst>
              <a:ext uri="{FF2B5EF4-FFF2-40B4-BE49-F238E27FC236}">
                <a16:creationId xmlns:a16="http://schemas.microsoft.com/office/drawing/2014/main" id="{DDF9A404-8AC6-405B-9814-8BF874CC21C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463" t="24899" r="31380" b="19157"/>
          <a:stretch/>
        </p:blipFill>
        <p:spPr>
          <a:xfrm>
            <a:off x="5911311" y="347271"/>
            <a:ext cx="713931" cy="726510"/>
          </a:xfrm>
          <a:prstGeom prst="rect">
            <a:avLst/>
          </a:prstGeom>
        </p:spPr>
      </p:pic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C83421A5-61AD-43F9-9C53-CD9CCA37449E}"/>
              </a:ext>
            </a:extLst>
          </p:cNvPr>
          <p:cNvSpPr/>
          <p:nvPr/>
        </p:nvSpPr>
        <p:spPr>
          <a:xfrm rot="10800000" flipV="1">
            <a:off x="-5270" y="8928539"/>
            <a:ext cx="6863269" cy="99139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8C47809-AF3F-415A-8FCF-72A6345A33A9}"/>
              </a:ext>
            </a:extLst>
          </p:cNvPr>
          <p:cNvSpPr/>
          <p:nvPr/>
        </p:nvSpPr>
        <p:spPr>
          <a:xfrm>
            <a:off x="3414765" y="1212854"/>
            <a:ext cx="3371627" cy="4029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1100" dirty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代表取締役　久保　正　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6A4299CC-FE44-4306-B208-51AE3E23A6BE}"/>
              </a:ext>
            </a:extLst>
          </p:cNvPr>
          <p:cNvSpPr/>
          <p:nvPr/>
        </p:nvSpPr>
        <p:spPr>
          <a:xfrm>
            <a:off x="-8892" y="1322"/>
            <a:ext cx="6866892" cy="206877"/>
          </a:xfrm>
          <a:prstGeom prst="rect">
            <a:avLst/>
          </a:prstGeom>
          <a:solidFill>
            <a:srgbClr val="00B0F0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4CE2944-5C63-48D1-A935-1067312E726D}"/>
              </a:ext>
            </a:extLst>
          </p:cNvPr>
          <p:cNvSpPr txBox="1"/>
          <p:nvPr/>
        </p:nvSpPr>
        <p:spPr>
          <a:xfrm>
            <a:off x="2003397" y="9051000"/>
            <a:ext cx="4481805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SDGs</a:t>
            </a:r>
            <a:r>
              <a:rPr kumimoji="1"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とは・・・</a:t>
            </a:r>
            <a:endParaRPr kumimoji="1" lang="en-US" altLang="ja-JP" sz="3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Sustainable Development Goals</a:t>
            </a:r>
            <a:r>
              <a:rPr kumimoji="1" lang="ja-JP" altLang="en-US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（持続可能な開発目標）の略であり、</a:t>
            </a:r>
            <a:r>
              <a:rPr kumimoji="1" lang="en-US" altLang="ja-JP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2015</a:t>
            </a:r>
            <a:r>
              <a:rPr kumimoji="1" lang="ja-JP" altLang="en-US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kumimoji="1" lang="ja-JP" altLang="en-US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月に国連で採択された世界共通の目標です。</a:t>
            </a:r>
            <a:r>
              <a:rPr kumimoji="1" lang="en-US" altLang="ja-JP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2030</a:t>
            </a:r>
            <a:r>
              <a:rPr kumimoji="1" lang="ja-JP" altLang="en-US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年までに政府、企業、地域社会のあらゆる人が</a:t>
            </a:r>
            <a:r>
              <a:rPr kumimoji="1" lang="en-US" altLang="ja-JP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SDGs</a:t>
            </a:r>
            <a:r>
              <a:rPr kumimoji="1" lang="ja-JP" altLang="en-US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を実現するための役割を担っています。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4CFCADAE-3E13-473C-9EDD-2DF132C822E2}"/>
              </a:ext>
            </a:extLst>
          </p:cNvPr>
          <p:cNvSpPr/>
          <p:nvPr/>
        </p:nvSpPr>
        <p:spPr>
          <a:xfrm>
            <a:off x="734352" y="797065"/>
            <a:ext cx="5660369" cy="666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当社は国連が提唱する「持続可能な開発目標（ＳＤＧｓ）」に賛同し、</a:t>
            </a:r>
            <a:endParaRPr kumimoji="1" lang="en-US" altLang="ja-JP" sz="1100" dirty="0">
              <a:solidFill>
                <a:schemeClr val="bg2">
                  <a:lumMod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100" dirty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積極的な取り組みを通じて、経済成長や環境保全に貢献してまいります。</a:t>
            </a: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45619023-30E1-452F-BB94-65B939799768}"/>
              </a:ext>
            </a:extLst>
          </p:cNvPr>
          <p:cNvSpPr/>
          <p:nvPr/>
        </p:nvSpPr>
        <p:spPr>
          <a:xfrm>
            <a:off x="175215" y="2424745"/>
            <a:ext cx="6853622" cy="15788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300"/>
              </a:spcBef>
            </a:pPr>
            <a:endParaRPr kumimoji="1" lang="en-US" altLang="ja-JP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B2842215-827D-4AD7-826F-42D753FDEBAC}"/>
              </a:ext>
            </a:extLst>
          </p:cNvPr>
          <p:cNvSpPr/>
          <p:nvPr/>
        </p:nvSpPr>
        <p:spPr>
          <a:xfrm>
            <a:off x="-6464" y="3239314"/>
            <a:ext cx="6876000" cy="360000"/>
          </a:xfrm>
          <a:prstGeom prst="rect">
            <a:avLst/>
          </a:prstGeom>
          <a:solidFill>
            <a:schemeClr val="bg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76C51F14-CE81-41FE-A261-F1D161716825}"/>
              </a:ext>
            </a:extLst>
          </p:cNvPr>
          <p:cNvSpPr/>
          <p:nvPr/>
        </p:nvSpPr>
        <p:spPr>
          <a:xfrm>
            <a:off x="-57108" y="5181734"/>
            <a:ext cx="6746868" cy="18188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300"/>
              </a:spcBef>
            </a:pPr>
            <a:endParaRPr kumimoji="1" lang="ja-JP" altLang="en-US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61" name="正方形/長方形 160">
            <a:extLst>
              <a:ext uri="{FF2B5EF4-FFF2-40B4-BE49-F238E27FC236}">
                <a16:creationId xmlns:a16="http://schemas.microsoft.com/office/drawing/2014/main" id="{817A6DC8-2463-4AD0-85AB-C91A9971FBCE}"/>
              </a:ext>
            </a:extLst>
          </p:cNvPr>
          <p:cNvSpPr/>
          <p:nvPr/>
        </p:nvSpPr>
        <p:spPr>
          <a:xfrm>
            <a:off x="3032371" y="322771"/>
            <a:ext cx="3315459" cy="631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ＳＤＧｓ宣言書</a:t>
            </a:r>
          </a:p>
        </p:txBody>
      </p:sp>
      <p:pic>
        <p:nvPicPr>
          <p:cNvPr id="57" name="図 56">
            <a:extLst>
              <a:ext uri="{FF2B5EF4-FFF2-40B4-BE49-F238E27FC236}">
                <a16:creationId xmlns:a16="http://schemas.microsoft.com/office/drawing/2014/main" id="{9DB9386C-C665-4087-A08B-369E497FB96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670" t="1648" r="1" b="-3"/>
          <a:stretch/>
        </p:blipFill>
        <p:spPr>
          <a:xfrm>
            <a:off x="4243168" y="2854073"/>
            <a:ext cx="2626368" cy="138062"/>
          </a:xfrm>
          <a:prstGeom prst="rect">
            <a:avLst/>
          </a:prstGeom>
        </p:spPr>
      </p:pic>
      <p:pic>
        <p:nvPicPr>
          <p:cNvPr id="63" name="図 62">
            <a:extLst>
              <a:ext uri="{FF2B5EF4-FFF2-40B4-BE49-F238E27FC236}">
                <a16:creationId xmlns:a16="http://schemas.microsoft.com/office/drawing/2014/main" id="{E2A339D1-D6AA-4C8B-9B92-2F9BAB047F7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670" t="1648" r="1" b="-3"/>
          <a:stretch/>
        </p:blipFill>
        <p:spPr>
          <a:xfrm flipV="1">
            <a:off x="-13182" y="2856845"/>
            <a:ext cx="2626367" cy="139740"/>
          </a:xfrm>
          <a:prstGeom prst="rect">
            <a:avLst/>
          </a:prstGeom>
        </p:spPr>
      </p:pic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379500EB-C8C4-48A3-B7DE-D4F16C9B250E}"/>
              </a:ext>
            </a:extLst>
          </p:cNvPr>
          <p:cNvSpPr txBox="1"/>
          <p:nvPr/>
        </p:nvSpPr>
        <p:spPr>
          <a:xfrm>
            <a:off x="2632003" y="2788348"/>
            <a:ext cx="15917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rgbClr val="50759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当社の取り組み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5D73C69F-971B-4D66-B958-B63BDB5668CD}"/>
              </a:ext>
            </a:extLst>
          </p:cNvPr>
          <p:cNvSpPr/>
          <p:nvPr/>
        </p:nvSpPr>
        <p:spPr>
          <a:xfrm>
            <a:off x="175215" y="6883470"/>
            <a:ext cx="6602420" cy="20448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300"/>
              </a:spcBef>
            </a:pP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407A45D-43D5-297A-73F7-D2F8DD961F21}"/>
              </a:ext>
            </a:extLst>
          </p:cNvPr>
          <p:cNvSpPr txBox="1"/>
          <p:nvPr/>
        </p:nvSpPr>
        <p:spPr>
          <a:xfrm>
            <a:off x="141540" y="3615466"/>
            <a:ext cx="6588000" cy="1412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■総合食品卸売問屋として、安心・安全な食料品の安定供給を通じて、皆さまの豊かな食生活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の実現に貢献します。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■需要予測精度の向上や受発注、在庫管理に関するルールの徹底により、余剰在庫の抑制に努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め、廃棄ロスを削減します。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■クリーンエネルギー活用に向けた設備の導入や配送ルートの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最適化などにより、環境に配慮した事業活動を展開します。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40A52B6-F6B4-E47A-4FB2-EDDDD875CF7C}"/>
              </a:ext>
            </a:extLst>
          </p:cNvPr>
          <p:cNvSpPr txBox="1"/>
          <p:nvPr/>
        </p:nvSpPr>
        <p:spPr>
          <a:xfrm>
            <a:off x="137536" y="5496356"/>
            <a:ext cx="6588000" cy="119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■性別や年齢・障害の有無に関わらず、多様な人材が活躍できる職場環境づくりを進めます。</a:t>
            </a:r>
          </a:p>
          <a:p>
            <a:pPr>
              <a:lnSpc>
                <a:spcPct val="1200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■従業員のワークライフバランスの実現に向け、業務の標準化や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IT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の活用による残業の抑制、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有給休暇の取得率向上につながる取り組みを推進します。</a:t>
            </a:r>
          </a:p>
          <a:p>
            <a:pPr>
              <a:lnSpc>
                <a:spcPct val="1200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■人事制度の見直しや外部研修等の積極的な活用により、従業員の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モチベーションの向上や継続的な人材育成を進めます。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F38CB60-7FB1-EED0-F112-A21D1DB3BD8B}"/>
              </a:ext>
            </a:extLst>
          </p:cNvPr>
          <p:cNvSpPr txBox="1"/>
          <p:nvPr/>
        </p:nvSpPr>
        <p:spPr>
          <a:xfrm>
            <a:off x="140861" y="7392857"/>
            <a:ext cx="6588000" cy="1412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■地元中学生等の職場見学・職業体験の受入や地域イベントへの参加、献血協力活動などの社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会貢献活動に継続して取り組みます。</a:t>
            </a:r>
          </a:p>
          <a:p>
            <a:pPr>
              <a:lnSpc>
                <a:spcPct val="1200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■食品メーカーなどと連携し、梅やミカン、じゃばらなど地域資源を活用した商品開発を進め、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和歌山の魅力の発信に取り組みます。</a:t>
            </a:r>
          </a:p>
          <a:p>
            <a:pPr>
              <a:lnSpc>
                <a:spcPct val="1200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■地元雇用の創出など地域経済の活性化を目指し、旧本社を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活用した新規事業取り組みを検討します。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F9433C15-76CF-E465-538F-E4C4FDC5F2E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670" t="1648" r="1" b="-3"/>
          <a:stretch/>
        </p:blipFill>
        <p:spPr>
          <a:xfrm>
            <a:off x="4232099" y="1677402"/>
            <a:ext cx="2626368" cy="138062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A7380951-D8F7-4FF9-3697-A98D4E6B304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670" t="1648" r="1" b="-3"/>
          <a:stretch/>
        </p:blipFill>
        <p:spPr>
          <a:xfrm flipV="1">
            <a:off x="-24251" y="1680174"/>
            <a:ext cx="2626367" cy="139740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F3BFC4A-6EF7-CF88-83D6-23025D40A493}"/>
              </a:ext>
            </a:extLst>
          </p:cNvPr>
          <p:cNvSpPr txBox="1"/>
          <p:nvPr/>
        </p:nvSpPr>
        <p:spPr>
          <a:xfrm>
            <a:off x="2620934" y="1611677"/>
            <a:ext cx="15917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rgbClr val="50759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経営理念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A6F45343-C91E-4579-9FBF-2BB595CBCAD6}"/>
              </a:ext>
            </a:extLst>
          </p:cNvPr>
          <p:cNvSpPr/>
          <p:nvPr/>
        </p:nvSpPr>
        <p:spPr>
          <a:xfrm>
            <a:off x="-13182" y="5124565"/>
            <a:ext cx="6876000" cy="360000"/>
          </a:xfrm>
          <a:prstGeom prst="rect">
            <a:avLst/>
          </a:prstGeom>
          <a:solidFill>
            <a:schemeClr val="bg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4ECD37D5-B8B8-40AF-98D6-834120499170}"/>
              </a:ext>
            </a:extLst>
          </p:cNvPr>
          <p:cNvSpPr/>
          <p:nvPr/>
        </p:nvSpPr>
        <p:spPr>
          <a:xfrm>
            <a:off x="-18001" y="7032857"/>
            <a:ext cx="6876000" cy="360000"/>
          </a:xfrm>
          <a:prstGeom prst="rect">
            <a:avLst/>
          </a:prstGeom>
          <a:solidFill>
            <a:schemeClr val="bg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15D7D78-8A53-45D0-B200-2A1A038C6B8A}"/>
              </a:ext>
            </a:extLst>
          </p:cNvPr>
          <p:cNvSpPr txBox="1"/>
          <p:nvPr/>
        </p:nvSpPr>
        <p:spPr>
          <a:xfrm>
            <a:off x="232759" y="3241173"/>
            <a:ext cx="6392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>
                <a:solidFill>
                  <a:schemeClr val="bg2">
                    <a:lumMod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b="1" dirty="0">
                <a:solidFill>
                  <a:schemeClr val="bg2">
                    <a:lumMod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１．豊かな食生活を支える</a:t>
            </a:r>
            <a:endParaRPr kumimoji="1" lang="en-US" altLang="ja-JP" b="1" dirty="0">
              <a:solidFill>
                <a:schemeClr val="bg2">
                  <a:lumMod val="1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54E6778-B624-DAF9-6143-02160C1BB064}"/>
              </a:ext>
            </a:extLst>
          </p:cNvPr>
          <p:cNvSpPr txBox="1"/>
          <p:nvPr/>
        </p:nvSpPr>
        <p:spPr>
          <a:xfrm>
            <a:off x="406430" y="5122261"/>
            <a:ext cx="6045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>
                <a:solidFill>
                  <a:schemeClr val="bg2">
                    <a:lumMod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b="1" dirty="0">
                <a:solidFill>
                  <a:schemeClr val="bg2">
                    <a:lumMod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ja-JP" altLang="en-US" b="1" dirty="0">
                <a:solidFill>
                  <a:schemeClr val="bg2">
                    <a:lumMod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２．社員一人ひとりの幸福を</a:t>
            </a:r>
            <a:endParaRPr kumimoji="1" lang="en-US" altLang="ja-JP" b="1" dirty="0">
              <a:solidFill>
                <a:schemeClr val="bg2">
                  <a:lumMod val="1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E2C301C6-F5D0-4875-8832-CE88894F5D96}"/>
              </a:ext>
            </a:extLst>
          </p:cNvPr>
          <p:cNvSpPr txBox="1"/>
          <p:nvPr/>
        </p:nvSpPr>
        <p:spPr>
          <a:xfrm>
            <a:off x="406430" y="7039885"/>
            <a:ext cx="6045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>
                <a:solidFill>
                  <a:schemeClr val="bg2">
                    <a:lumMod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b="1" dirty="0">
                <a:solidFill>
                  <a:schemeClr val="bg2">
                    <a:lumMod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ja-JP" altLang="en-US" b="1" dirty="0">
                <a:solidFill>
                  <a:schemeClr val="bg2">
                    <a:lumMod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３．地元和歌山への貢献</a:t>
            </a:r>
            <a:endParaRPr kumimoji="1" lang="en-US" altLang="ja-JP" b="1" dirty="0">
              <a:solidFill>
                <a:schemeClr val="bg2">
                  <a:lumMod val="1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42" name="図 41">
            <a:extLst>
              <a:ext uri="{FF2B5EF4-FFF2-40B4-BE49-F238E27FC236}">
                <a16:creationId xmlns:a16="http://schemas.microsoft.com/office/drawing/2014/main" id="{94FCE251-D13C-4979-86A0-CA78BC0AE7B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9942" y="6423718"/>
            <a:ext cx="540000" cy="540000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74BA437D-E193-4C4D-B878-B1DFD75AEEA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188" y="6426921"/>
            <a:ext cx="540000" cy="540000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ABAFDEA6-EAA3-404D-B131-75E5EA11355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657" y="8324710"/>
            <a:ext cx="540000" cy="540000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9FE179A0-4225-4EF5-BC69-E68007177BE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188" y="4517433"/>
            <a:ext cx="540000" cy="540000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0B6D5D26-AA0B-4EFC-A6FE-F588F30E3FD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1415" y="6425485"/>
            <a:ext cx="540000" cy="540000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B7344B89-A66D-4082-A2B5-DA6A8AF4C3A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9942" y="4517390"/>
            <a:ext cx="540000" cy="540000"/>
          </a:xfrm>
          <a:prstGeom prst="rect">
            <a:avLst/>
          </a:prstGeom>
        </p:spPr>
      </p:pic>
      <p:pic>
        <p:nvPicPr>
          <p:cNvPr id="52" name="図 51">
            <a:extLst>
              <a:ext uri="{FF2B5EF4-FFF2-40B4-BE49-F238E27FC236}">
                <a16:creationId xmlns:a16="http://schemas.microsoft.com/office/drawing/2014/main" id="{24480FCE-236A-439F-A1E2-A7CE2CAB6EC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1173" y="8324710"/>
            <a:ext cx="540000" cy="540000"/>
          </a:xfrm>
          <a:prstGeom prst="rect">
            <a:avLst/>
          </a:prstGeom>
        </p:spPr>
      </p:pic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69658A3E-A7EB-4DE9-9F2E-44FDC45192F1}"/>
              </a:ext>
            </a:extLst>
          </p:cNvPr>
          <p:cNvSpPr/>
          <p:nvPr/>
        </p:nvSpPr>
        <p:spPr>
          <a:xfrm>
            <a:off x="113148" y="1687197"/>
            <a:ext cx="6631704" cy="1038096"/>
          </a:xfrm>
          <a:prstGeom prst="rect">
            <a:avLst/>
          </a:prstGeom>
          <a:noFill/>
          <a:ln/>
          <a:effectLst>
            <a:softEdge rad="31750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tIns="108000" bIns="0" rtlCol="0" anchor="t"/>
          <a:lstStyle/>
          <a:p>
            <a:pPr algn="ctr">
              <a:spcBef>
                <a:spcPts val="600"/>
              </a:spcBef>
            </a:pPr>
            <a:endParaRPr kumimoji="1"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spcBef>
                <a:spcPts val="600"/>
              </a:spcBef>
            </a:pPr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当社は、経営理念「豊かな食生活を支え、地域と社会に貢献し、</a:t>
            </a:r>
            <a:endParaRPr kumimoji="1"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spcBef>
                <a:spcPts val="600"/>
              </a:spcBef>
            </a:pPr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会社の繁栄と社員の幸福を目指す。」を掲げ、事業に取り組んでいます。</a:t>
            </a:r>
          </a:p>
        </p:txBody>
      </p:sp>
      <p:pic>
        <p:nvPicPr>
          <p:cNvPr id="38" name="図 37">
            <a:extLst>
              <a:ext uri="{FF2B5EF4-FFF2-40B4-BE49-F238E27FC236}">
                <a16:creationId xmlns:a16="http://schemas.microsoft.com/office/drawing/2014/main" id="{FA0C29F0-A761-4FBE-807B-96A9A0CC1ED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5522" y="4516781"/>
            <a:ext cx="540000" cy="54000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3383ADE9-CBA8-46C1-976F-6CA33FBC290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1415" y="8324710"/>
            <a:ext cx="540000" cy="540000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DA14CAB5-8A54-4527-A1F2-B03C10D7379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7951" y="408205"/>
            <a:ext cx="3524075" cy="514041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513EACA1-7572-4B04-A326-0AF9B676DCDF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l="22500" b="62860"/>
          <a:stretch/>
        </p:blipFill>
        <p:spPr>
          <a:xfrm>
            <a:off x="649085" y="219990"/>
            <a:ext cx="2092906" cy="264861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0C15440F-B3CE-49A2-16B4-CB34C01740F8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 t="9015" b="9685"/>
          <a:stretch/>
        </p:blipFill>
        <p:spPr>
          <a:xfrm>
            <a:off x="471757" y="9032088"/>
            <a:ext cx="1341082" cy="784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348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tIns="108000" bIns="0" rtlCol="0" anchor="t"/>
      <a:lstStyle>
        <a:defPPr algn="l">
          <a:spcBef>
            <a:spcPts val="600"/>
          </a:spcBef>
          <a:defRPr kumimoji="1" sz="1000" b="1" dirty="0">
            <a:solidFill>
              <a:schemeClr val="tx1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4344</TotalTime>
  <Words>445</Words>
  <Application>Microsoft Office PowerPoint</Application>
  <PresentationFormat>A4 210 x 297 mm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HG正楷書体-PRO</vt:lpstr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川崎 彩加</dc:creator>
  <cp:lastModifiedBy>t.irisawa</cp:lastModifiedBy>
  <cp:revision>388</cp:revision>
  <cp:lastPrinted>2024-05-20T01:42:13Z</cp:lastPrinted>
  <dcterms:created xsi:type="dcterms:W3CDTF">2021-10-06T01:32:46Z</dcterms:created>
  <dcterms:modified xsi:type="dcterms:W3CDTF">2024-07-18T05:54:47Z</dcterms:modified>
</cp:coreProperties>
</file>